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9"/>
    <p:restoredTop sz="92138"/>
  </p:normalViewPr>
  <p:slideViewPr>
    <p:cSldViewPr snapToGrid="0" snapToObjects="1">
      <p:cViewPr varScale="1">
        <p:scale>
          <a:sx n="69" d="100"/>
          <a:sy n="69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8122" b="4060"/>
          <a:stretch/>
        </p:blipFill>
        <p:spPr>
          <a:xfrm>
            <a:off x="0" y="1246910"/>
            <a:ext cx="12192000" cy="5650579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0" y="4"/>
            <a:ext cx="12192000" cy="612949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2949"/>
            <a:ext cx="12192000" cy="63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7" y="747161"/>
            <a:ext cx="343903" cy="267584"/>
          </a:xfrm>
          <a:prstGeom prst="rect">
            <a:avLst/>
          </a:prstGeom>
        </p:spPr>
      </p:pic>
      <p:sp>
        <p:nvSpPr>
          <p:cNvPr id="11" name="Retângulo 10"/>
          <p:cNvSpPr/>
          <p:nvPr userDrawn="1"/>
        </p:nvSpPr>
        <p:spPr>
          <a:xfrm>
            <a:off x="0" y="1266572"/>
            <a:ext cx="12192000" cy="561109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" name="Retângulo 8"/>
          <p:cNvSpPr/>
          <p:nvPr userDrawn="1"/>
        </p:nvSpPr>
        <p:spPr>
          <a:xfrm>
            <a:off x="0" y="1148708"/>
            <a:ext cx="6096000" cy="5709292"/>
          </a:xfrm>
          <a:custGeom>
            <a:avLst/>
            <a:gdLst>
              <a:gd name="connsiteX0" fmla="*/ 0 w 6096000"/>
              <a:gd name="connsiteY0" fmla="*/ 0 h 5709292"/>
              <a:gd name="connsiteX1" fmla="*/ 609600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531918 w 6096000"/>
              <a:gd name="connsiteY1" fmla="*/ 31173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95600 w 6096000"/>
              <a:gd name="connsiteY1" fmla="*/ 10391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  <a:gd name="connsiteX0" fmla="*/ 0 w 6096000"/>
              <a:gd name="connsiteY0" fmla="*/ 0 h 5709292"/>
              <a:gd name="connsiteX1" fmla="*/ 2885210 w 6096000"/>
              <a:gd name="connsiteY1" fmla="*/ 0 h 5709292"/>
              <a:gd name="connsiteX2" fmla="*/ 6096000 w 6096000"/>
              <a:gd name="connsiteY2" fmla="*/ 5709292 h 5709292"/>
              <a:gd name="connsiteX3" fmla="*/ 0 w 6096000"/>
              <a:gd name="connsiteY3" fmla="*/ 5709292 h 5709292"/>
              <a:gd name="connsiteX4" fmla="*/ 0 w 6096000"/>
              <a:gd name="connsiteY4" fmla="*/ 0 h 570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709292">
                <a:moveTo>
                  <a:pt x="0" y="0"/>
                </a:moveTo>
                <a:lnTo>
                  <a:pt x="2885210" y="0"/>
                </a:lnTo>
                <a:lnTo>
                  <a:pt x="6096000" y="5709292"/>
                </a:lnTo>
                <a:lnTo>
                  <a:pt x="0" y="5709292"/>
                </a:lnTo>
                <a:lnTo>
                  <a:pt x="0" y="0"/>
                </a:lnTo>
                <a:close/>
              </a:path>
            </a:pathLst>
          </a:cu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316995"/>
            <a:ext cx="12192000" cy="156545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407607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2" y="1454473"/>
            <a:ext cx="9927431" cy="119836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611319" y="5691734"/>
            <a:ext cx="9152756" cy="574368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da citação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1611319" y="2703439"/>
            <a:ext cx="9152756" cy="2915443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 dirty="0"/>
              <a:t>Clique para inserir citação.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7914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5029671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7" y="1511346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7" y="3073714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4" name="Espaço Reservado para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0057" y="4636082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750"/>
              </a:spcBef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547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156316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69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7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6600056" y="3333697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1426369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00056" y="4612333"/>
            <a:ext cx="4753744" cy="1025166"/>
          </a:xfr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buNone/>
              <a:defRPr lang="pt-BR" sz="2600" b="1" smtClean="0">
                <a:solidFill>
                  <a:srgbClr val="000000"/>
                </a:solidFill>
              </a:defRPr>
            </a:lvl1pPr>
            <a:lvl2pPr>
              <a:defRPr lang="pt-BR" sz="2400" smtClean="0"/>
            </a:lvl2pPr>
            <a:lvl3pPr>
              <a:defRPr lang="pt-BR" sz="2100" smtClean="0"/>
            </a:lvl3pPr>
            <a:lvl4pPr>
              <a:defRPr lang="pt-BR" sz="1800" smtClean="0"/>
            </a:lvl4pPr>
            <a:lvl5pPr>
              <a:defRPr lang="pt-BR" sz="1800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Texto box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6621752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0" y="6470709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68672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7077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com lib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9" y="3426942"/>
            <a:ext cx="4788931" cy="344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Retângulo 15"/>
          <p:cNvSpPr/>
          <p:nvPr userDrawn="1"/>
        </p:nvSpPr>
        <p:spPr>
          <a:xfrm>
            <a:off x="8353869" y="4997810"/>
            <a:ext cx="28873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Área reservada para libras.</a:t>
            </a:r>
          </a:p>
        </p:txBody>
      </p:sp>
    </p:spTree>
    <p:extLst>
      <p:ext uri="{BB962C8B-B14F-4D97-AF65-F5344CB8AC3E}">
        <p14:creationId xmlns:p14="http://schemas.microsoft.com/office/powerpoint/2010/main" val="366064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6528050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528048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1" name="Espaço Reservado para Texto 7"/>
          <p:cNvSpPr>
            <a:spLocks noGrp="1" noChangeAspect="1"/>
          </p:cNvSpPr>
          <p:nvPr>
            <p:ph type="body" sz="quarter" idx="14"/>
          </p:nvPr>
        </p:nvSpPr>
        <p:spPr>
          <a:xfrm>
            <a:off x="1415483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528050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6" name="Retângulo 15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749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9"/>
          <p:cNvSpPr>
            <a:spLocks noGrp="1"/>
          </p:cNvSpPr>
          <p:nvPr>
            <p:ph type="pic" sz="quarter" idx="16"/>
          </p:nvPr>
        </p:nvSpPr>
        <p:spPr>
          <a:xfrm>
            <a:off x="1313058" y="1917585"/>
            <a:ext cx="4825753" cy="374366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313056" y="5766104"/>
            <a:ext cx="4840053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2994" indent="0" algn="r">
              <a:lnSpc>
                <a:spcPct val="100000"/>
              </a:lnSpc>
              <a:spcBef>
                <a:spcPts val="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7"/>
          </p:nvPr>
        </p:nvSpPr>
        <p:spPr>
          <a:xfrm>
            <a:off x="6528050" y="1514000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6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313058" y="1514000"/>
            <a:ext cx="4825753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FiguraX</a:t>
            </a:r>
            <a:r>
              <a:rPr lang="pt-BR" dirty="0"/>
              <a:t>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1845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69" y="1510552"/>
            <a:ext cx="9941731" cy="1702424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0" name="Espaço Reservado para Imagem 9"/>
          <p:cNvSpPr>
            <a:spLocks noGrp="1"/>
          </p:cNvSpPr>
          <p:nvPr>
            <p:ph type="pic" sz="quarter" idx="11"/>
          </p:nvPr>
        </p:nvSpPr>
        <p:spPr>
          <a:xfrm>
            <a:off x="1426369" y="3761401"/>
            <a:ext cx="9941731" cy="197674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/>
            </a:lvl1pPr>
          </a:lstStyle>
          <a:p>
            <a:endParaRPr lang="pt-BR" dirty="0"/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69" y="5837705"/>
            <a:ext cx="9941731" cy="410863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indent="-243796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Fonte da imagem / ID da imagem</a:t>
            </a:r>
          </a:p>
        </p:txBody>
      </p:sp>
      <p:sp>
        <p:nvSpPr>
          <p:cNvPr id="15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1426369" y="3356585"/>
            <a:ext cx="9941731" cy="403582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43796" marR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1800" b="1" baseline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marR="0" lvl="0" indent="-243796" algn="ctr" defTabSz="685783" rtl="0" eaLnBrk="1" fontAlgn="auto" latinLnBrk="0" hangingPunct="1">
              <a:lnSpc>
                <a:spcPct val="113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Figura X – Título da imagem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2BE9B6-FDC5-4241-9BD4-0D8A4E31A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022315" y="1775064"/>
            <a:ext cx="4725816" cy="4136845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217436" y="1734213"/>
            <a:ext cx="4725816" cy="4129759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32DA44-49F0-E24F-BCF9-87F822A42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ox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910208" y="1510552"/>
            <a:ext cx="4741639" cy="415069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96002" y="1517662"/>
            <a:ext cx="4741639" cy="414358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758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Destaqu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838203" y="1712167"/>
            <a:ext cx="4741639" cy="4150696"/>
          </a:xfrm>
          <a:solidFill>
            <a:schemeClr val="bg1">
              <a:lumMod val="75000"/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14" name="Espaço Reservado para Texto 7"/>
          <p:cNvSpPr>
            <a:spLocks noGrp="1" noChangeAspect="1"/>
          </p:cNvSpPr>
          <p:nvPr>
            <p:ph type="body" sz="quarter" idx="11"/>
          </p:nvPr>
        </p:nvSpPr>
        <p:spPr>
          <a:xfrm>
            <a:off x="6023995" y="1719277"/>
            <a:ext cx="4741639" cy="4143586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0685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5"/>
            <a:ext cx="9927431" cy="4510737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32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6A203-F5C0-1245-8E4B-39AA5132B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280" y="277215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efe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1101"/>
            <a:ext cx="12192000" cy="238058"/>
          </a:xfrm>
          <a:prstGeom prst="rect">
            <a:avLst/>
          </a:prstGeom>
          <a:solidFill>
            <a:srgbClr val="6C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70058"/>
            <a:ext cx="12192000" cy="100453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9" name="Espaço Reservado para Texto 7"/>
          <p:cNvSpPr>
            <a:spLocks noGrp="1" noChangeAspect="1"/>
          </p:cNvSpPr>
          <p:nvPr>
            <p:ph type="body" sz="quarter" idx="10"/>
          </p:nvPr>
        </p:nvSpPr>
        <p:spPr>
          <a:xfrm>
            <a:off x="1426371" y="1510552"/>
            <a:ext cx="9927431" cy="4155038"/>
          </a:xfr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3000"/>
              </a:lnSpc>
              <a:spcBef>
                <a:spcPts val="1050"/>
              </a:spcBef>
              <a:buNone/>
              <a:defRPr lang="pt-BR" sz="2600" dirty="0" smtClean="0">
                <a:solidFill>
                  <a:srgbClr val="000000"/>
                </a:solidFill>
              </a:defRPr>
            </a:lvl1pPr>
            <a:lvl2pPr marL="487592" indent="0">
              <a:buNone/>
              <a:defRPr lang="pt-BR" sz="2100" dirty="0" smtClean="0"/>
            </a:lvl2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6371" y="5665590"/>
            <a:ext cx="9927431" cy="504056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>
              <a:lnSpc>
                <a:spcPct val="113000"/>
              </a:lnSpc>
              <a:spcBef>
                <a:spcPts val="1050"/>
              </a:spcBef>
              <a:buNone/>
              <a:defRPr lang="pt-BR" sz="1400" baseline="0" smtClean="0">
                <a:solidFill>
                  <a:srgbClr val="000000"/>
                </a:solidFill>
              </a:defRPr>
            </a:lvl1pPr>
            <a:lvl2pPr>
              <a:defRPr lang="pt-BR" sz="2100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243796" lvl="0" indent="-243796">
              <a:lnSpc>
                <a:spcPct val="113000"/>
              </a:lnSpc>
              <a:spcBef>
                <a:spcPts val="1050"/>
              </a:spcBef>
            </a:pPr>
            <a:r>
              <a:rPr lang="pt-BR" dirty="0"/>
              <a:t>Referência do texto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3" y="514909"/>
            <a:ext cx="833839" cy="590071"/>
          </a:xfrm>
          <a:prstGeom prst="rect">
            <a:avLst/>
          </a:prstGeom>
          <a:solidFill>
            <a:srgbClr val="31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33839" y="327805"/>
            <a:ext cx="10515600" cy="9613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rgbClr val="313F5C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7896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BEED-8A68-4722-9E32-77B5A92D9FCF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AD03-B9AA-4AC4-8737-AAAAC545CE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47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89335E-A121-8842-85AC-B83750E5C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5869" y="1447052"/>
            <a:ext cx="9941731" cy="1702424"/>
          </a:xfrm>
        </p:spPr>
        <p:txBody>
          <a:bodyPr/>
          <a:lstStyle/>
          <a:p>
            <a:pPr algn="ctr"/>
            <a:r>
              <a:rPr lang="pt-BR" sz="5400" dirty="0"/>
              <a:t>Introdução ao CSS</a:t>
            </a:r>
          </a:p>
          <a:p>
            <a:pPr algn="ctr"/>
            <a:endParaRPr lang="pt-BR" sz="5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D7575F-7300-F345-9C32-8CED948BD2B9}"/>
              </a:ext>
            </a:extLst>
          </p:cNvPr>
          <p:cNvSpPr txBox="1"/>
          <p:nvPr/>
        </p:nvSpPr>
        <p:spPr>
          <a:xfrm>
            <a:off x="3526929" y="3597198"/>
            <a:ext cx="535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Prof. Thiago </a:t>
            </a:r>
            <a:r>
              <a:rPr lang="pt-BR" sz="4000" dirty="0" err="1"/>
              <a:t>Salhab</a:t>
            </a:r>
            <a:r>
              <a:rPr lang="pt-BR" sz="4000" dirty="0"/>
              <a:t> Alves</a:t>
            </a:r>
          </a:p>
        </p:txBody>
      </p:sp>
    </p:spTree>
    <p:extLst>
      <p:ext uri="{BB962C8B-B14F-4D97-AF65-F5344CB8AC3E}">
        <p14:creationId xmlns:p14="http://schemas.microsoft.com/office/powerpoint/2010/main" val="277673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67F649-515C-8B46-8296-43042ABA9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Veja um exemplo de caixas de texto: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E01C71-4F01-B846-8E95-888459DC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E99BA3-B33E-024F-B869-7208183A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51" y="2310189"/>
            <a:ext cx="8931493" cy="16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FC91BD-7CBB-2B4D-8452-88540B75D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  <a:p>
            <a:r>
              <a:rPr lang="pt-BR" dirty="0"/>
              <a:t>Vamos começar a trabalhar.</a:t>
            </a:r>
          </a:p>
          <a:p>
            <a:r>
              <a:rPr lang="pt-BR" dirty="0"/>
              <a:t>Crie uma página com a estrutura básica HTML.</a:t>
            </a:r>
          </a:p>
          <a:p>
            <a:r>
              <a:rPr lang="pt-BR" dirty="0"/>
              <a:t>Depois crie um FORM: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D2D4D1-A079-2349-9D55-9388FFDA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C4EA8-BFC4-4147-9344-FAEDF5B9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4290981"/>
            <a:ext cx="7008502" cy="21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AEEB4F-AEDA-CF4B-808B-291272A450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Agora coloque os campos DENTRO da </a:t>
            </a:r>
            <a:r>
              <a:rPr lang="pt-BR" dirty="0" err="1"/>
              <a:t>tag</a:t>
            </a:r>
            <a:r>
              <a:rPr lang="pt-BR" dirty="0"/>
              <a:t> FORM, todos os campos DEVEM estar </a:t>
            </a:r>
            <a:r>
              <a:rPr lang="pt-BR" dirty="0" err="1"/>
              <a:t>novinterior</a:t>
            </a:r>
            <a:r>
              <a:rPr lang="pt-BR" dirty="0"/>
              <a:t> da tag form.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0E4AFE-D50F-C541-8964-930B97DB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6E373C-4A96-9C4B-A645-DD11628F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876923"/>
            <a:ext cx="8669743" cy="2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6A897-5365-E54B-8B6A-42DF106E2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Resultado: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BAC551-5E5C-F54F-BAF3-FC59FA9F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0CC397-B9CF-8044-B4E5-1007279C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21" y="2319390"/>
            <a:ext cx="6765907" cy="35643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694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3D2ABB-DEB0-6741-A626-22C3D3DE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Agora que temos nosso formulário, podemos perceber que falta algo, a descrição, o nome de cada campo para sabermos o que colocar lá.</a:t>
            </a:r>
          </a:p>
          <a:p>
            <a:r>
              <a:rPr lang="pt-BR" dirty="0"/>
              <a:t>Para isso usaremos os rótulos.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3BACD48-A03F-B846-BE84-5D3975EB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286956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B5B55C1-CC1D-9342-AC21-F46F4ED1A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Nos formulários, os rótulos são fundamentais para informar aos usuários quais dados devem ser preenchidos.</a:t>
            </a:r>
          </a:p>
          <a:p>
            <a:r>
              <a:rPr lang="pt-BR" dirty="0"/>
              <a:t>Para adicionar um rótulo, devemos utilizar o elemento label.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B55D1C-04F0-0945-9109-18EDD029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5E169A-3108-A143-ABFF-07B15E45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4190610"/>
            <a:ext cx="6998222" cy="10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1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2408F5-718C-FC40-B45A-6CFECCCD7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Para melhorar a acessibilidade dos documentos HTML, os rótulos devem ser explicitamente associados aos campos dos formulários.</a:t>
            </a:r>
          </a:p>
          <a:p>
            <a:r>
              <a:rPr lang="pt-BR" dirty="0"/>
              <a:t>Para isso, precisamos primeiro identificar os campos através do atributo </a:t>
            </a:r>
            <a:r>
              <a:rPr lang="pt-BR" b="1" dirty="0"/>
              <a:t>id.</a:t>
            </a:r>
            <a:r>
              <a:rPr lang="pt-BR" dirty="0"/>
              <a:t> Assim: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1E76A9-F2E3-8447-AC36-2853A29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47978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E9967F-FA64-FF4A-B7AA-3EF015345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Identificação dos campo com IDs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77A8C77-BE34-344A-9D31-21437620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741BC2-D4FF-B84E-BC9C-252D332D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2316540"/>
            <a:ext cx="10458266" cy="18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4D155E-40FC-0248-877C-B970EB4AC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segundo passo é definir o atributo </a:t>
            </a:r>
            <a:r>
              <a:rPr lang="pt-BR" b="1" dirty="0"/>
              <a:t>for</a:t>
            </a:r>
            <a:r>
              <a:rPr lang="pt-BR" dirty="0"/>
              <a:t> do elemento label com o identificador do campo correspondente ao rótulo.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5A275A-E5D3-554F-9DA7-130C9216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EB7005-EB61-D248-ADF9-127636B5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032043"/>
            <a:ext cx="8993505" cy="23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3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D44C99-56F2-9C4D-AFBC-6F4BB53D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Coloque rótulos em seus campos do formulário criado anteriormente.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C4A27C0-3BD8-4D4A-9867-906B9977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511282-48AF-1B46-9F94-FFF43679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993701"/>
            <a:ext cx="9142437" cy="23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4F1C3E4-3B55-4F4D-89DD-0F9E53E20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Nesta aula falaremos sobre os formulários HTML, que são a forma que usamos para inserir informações em aplicações e sites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por meio dos formulários e campos de entrada que os usuários podem enviar informações aos Web Servers.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83B4F89-1D7D-CC4B-ADEB-35FA7BA3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733935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6B6941-83ED-AE4B-8CFD-40BCFD6D8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Resultado: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908266-4BDB-0C4A-B53D-8B546CA2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29C651-6F77-3E44-936E-E44B93BA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368550"/>
            <a:ext cx="6131425" cy="323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0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5F3F2C-2C8C-EF4A-B17D-273A75E48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No entanto os formulários não são compostos de apenas campos de texto.</a:t>
            </a:r>
          </a:p>
          <a:p>
            <a:r>
              <a:rPr lang="pt-BR" dirty="0"/>
              <a:t>São necessários outros tipos de campos, como por exemplo campos numéricos e para e-mail, telefone e URL.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A5B5CB7-292D-2A46-B0FD-5BD6994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89840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FDAF3-BA47-C34A-886A-934C2490B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Quando o campo deverá ser preenchido com dados numéricos, podemos utilizar caixas específicas para números.</a:t>
            </a:r>
          </a:p>
          <a:p>
            <a:r>
              <a:rPr lang="pt-BR" dirty="0"/>
              <a:t>No HTML5, há dois tipos de caixas para esse propósito.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7CB129E-6F5C-6D4D-97DA-C519035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246552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D13A3F-09EF-1540-92E7-1148CA466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923" y="1433079"/>
            <a:ext cx="9927431" cy="4510737"/>
          </a:xfrm>
        </p:spPr>
        <p:txBody>
          <a:bodyPr/>
          <a:lstStyle/>
          <a:p>
            <a:r>
              <a:rPr lang="pt-BR" dirty="0"/>
              <a:t>Os dois são definidos alterando o atributo </a:t>
            </a:r>
            <a:r>
              <a:rPr lang="pt-BR" b="1" dirty="0" err="1"/>
              <a:t>type</a:t>
            </a:r>
            <a:r>
              <a:rPr lang="pt-BR" dirty="0"/>
              <a:t> do elemento </a:t>
            </a:r>
            <a:r>
              <a:rPr lang="pt-BR" b="1" dirty="0"/>
              <a:t>input</a:t>
            </a:r>
            <a:r>
              <a:rPr lang="pt-BR" dirty="0"/>
              <a:t>. O valores podem ser </a:t>
            </a:r>
            <a:r>
              <a:rPr lang="pt-BR" b="1" dirty="0" err="1"/>
              <a:t>number</a:t>
            </a:r>
            <a:r>
              <a:rPr lang="pt-BR" dirty="0"/>
              <a:t> ou </a:t>
            </a:r>
            <a:r>
              <a:rPr lang="pt-BR" b="1" dirty="0"/>
              <a:t>range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B7F9EDD-0670-114A-8F9F-9FB8540F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6C55D9-C28A-2B43-993F-B09B2386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46" y="2984759"/>
            <a:ext cx="9627068" cy="8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BD26DD-A2C1-E241-9EEB-349B5A8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Declaração: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FCAE42-378A-1149-AE35-E3B0E158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8D2ED1-A3AD-8347-9239-7EF0A946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425699"/>
            <a:ext cx="8877727" cy="143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8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2D8EDE-A0F2-6B41-B003-996588037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Em caixas numéricas há alguns atributos específicos para definir algumas “regras” para inserção de valores no campo.</a:t>
            </a:r>
          </a:p>
          <a:p>
            <a:r>
              <a:rPr lang="pt-BR" dirty="0"/>
              <a:t>Para isso são utilizados os atributos </a:t>
            </a:r>
            <a:r>
              <a:rPr lang="pt-BR" b="1" dirty="0"/>
              <a:t>min, </a:t>
            </a:r>
            <a:r>
              <a:rPr lang="pt-BR" b="1" dirty="0" err="1"/>
              <a:t>max</a:t>
            </a:r>
            <a:r>
              <a:rPr lang="pt-BR" b="1" dirty="0"/>
              <a:t> e step.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F2EF328-31DE-4042-86E6-F81DF3B4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42689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9E1646B-7615-1D4F-9512-7A4DAA885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Exemplo para o campo idade: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51B932-6984-4148-9F4C-AA5FF23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28BF6-68DA-3247-A4D3-4F225496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2578099"/>
            <a:ext cx="10083814" cy="15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DFC986-D3E1-F742-A172-F6CC6F4E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mesma coisa pode ser feita para o campo quantidade, veja o 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301872-F12E-A04A-830B-4D0DA414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70568A-3D50-4C42-A0A2-27ECE56E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851150"/>
            <a:ext cx="9782271" cy="18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782E82-62E5-7248-BE1D-CA6147A90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Nosso formulário de exemplo deve estar mais ou menos assim: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19FEEA-636B-094B-821D-C8292E71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44B8E9-AA17-CB47-95EE-DDF88697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81" y="2981130"/>
            <a:ext cx="6908091" cy="3040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332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58A9F0-7F8B-7744-8526-E6D5DE5F3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Não é muito bonito deixar todos os campos na mesma linha, então por enquanto usaremos apenas BRs para fazer com que cada campo fique em uma linha. Coloque um &lt;br&gt; depois de cada input.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81E767-2736-B74C-851D-1F70D0A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272752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C176585-C238-D448-8BF4-9408439F3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Para criar um formulário, devemos utilizar o elemento (tag) form. O principal atributo desta tag é chamado action, o valor desse atributo indica para qual endereço os dados do formulário serão enviados.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FE626A-4E47-364D-827E-49F46F54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3148829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99FCF-B0C7-FD4C-8D82-36AAC727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7C1B21-1D77-4C4D-8025-143FC4CE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9" y="1752599"/>
            <a:ext cx="8422128" cy="43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FC2DDD-B9A1-B740-9D7E-C645E7412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Depois crie um estilo CSS também temporário para alinhar os textos e dar um espaçamento entre os campos: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B6453C6-EF07-8246-8461-A2B529F5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DF402-CDB2-2144-95A5-ECA0CF56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050591"/>
            <a:ext cx="6374021" cy="28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2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481A09-8E9C-7546-8163-0E37825B3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Resultado: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00F4A2-B989-8944-B904-C7F23C2D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85BE2B-374C-B64A-A137-B8AC8E44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362199"/>
            <a:ext cx="6653939" cy="36412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843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7B8253-991F-764C-9403-799289014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Ainda em relação ao campo quantidade, há uma detalhe importante, só o INPUT não é capaz de mostrar o valor selecionado automaticamente, veja: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971EE1F-1E9E-CA40-9121-A99E8ABF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5CB63A-512F-4C40-A640-268442DB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3690256"/>
            <a:ext cx="6596516" cy="207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02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FDA35B-2D4B-4C49-812A-76D7B12E3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Para que o valor seja apresentado ao lado do campo precisamos fazer um pequeno ajuste.</a:t>
            </a:r>
          </a:p>
          <a:p>
            <a:r>
              <a:rPr lang="pt-BR" dirty="0"/>
              <a:t>Vamos utilizar uma outra tag, o OUTPUT.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94643C6-A5A2-3249-AA04-1595DD41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993959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85C4F48-1F03-1A48-BDA6-9D428C852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tag &lt;output&gt; representa o resultado de um cálculo (como um feito por um script).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452CBF5-282E-8B4E-8823-76BAA4FC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77CF72-178B-BC48-B62B-451D9A30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105522"/>
            <a:ext cx="9385351" cy="17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83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4278C0-EB59-1F4C-A592-096BCF907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Por fim é preciso “configurar” o campo quantidade para passar o valor para o OUTPUT, para isso usaremos o seguinte código: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0DEF5C-A2AC-E645-94C4-D7DA643B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D372E2-AE0F-C74F-9781-17F69BBB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3623649"/>
            <a:ext cx="10065740" cy="19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1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762CAE6-0997-0D4B-8C68-8E49C519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02DE2-BB82-9240-B8F1-6A9D74FE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58" y="1622899"/>
            <a:ext cx="6143042" cy="3612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776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86A50B-BCC2-534A-AA1F-602EC6EB3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No HTML5 foram definidas caixas específicas para e-mails, telefones e urls.</a:t>
            </a:r>
          </a:p>
          <a:p>
            <a:r>
              <a:rPr lang="pt-BR" dirty="0"/>
              <a:t>Para cada uma delas deve se usar um </a:t>
            </a:r>
            <a:r>
              <a:rPr lang="pt-BR" b="1" dirty="0" err="1"/>
              <a:t>type</a:t>
            </a:r>
            <a:r>
              <a:rPr lang="pt-BR" dirty="0"/>
              <a:t> específico, sendo o valor do atributo </a:t>
            </a:r>
            <a:r>
              <a:rPr lang="pt-BR" b="1" dirty="0" err="1"/>
              <a:t>email</a:t>
            </a:r>
            <a:r>
              <a:rPr lang="pt-BR" b="1" dirty="0"/>
              <a:t>, tel e url.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2A1984-B93A-C64D-BC53-8BC14E7D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309978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F41A6A6-E30C-1D41-AA81-BA836900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EFA98-AACE-C648-AC4B-63CE8CA0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9" y="1503913"/>
            <a:ext cx="10231312" cy="415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32BA64-9663-D147-8EB4-18B468249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Há também um outro atributo </a:t>
            </a:r>
            <a:r>
              <a:rPr lang="pt-BR" dirty="0" err="1"/>
              <a:t>method</a:t>
            </a:r>
            <a:r>
              <a:rPr lang="pt-BR" dirty="0"/>
              <a:t> que serve para definir o método de envio dos dados.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F330FB-77A8-D34A-BDD6-AAAF5332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AAFF19-0AC5-6849-988E-575DAA7A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98" y="2761861"/>
            <a:ext cx="8633608" cy="13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6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D33733-44A5-2B41-A228-A566985D4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usabilidade das páginas web melhora com a utilização dessas caixas. Por exemplo, a configuração do teclado dos celulares ou tablets pode ser alterada de acordo com o tipo de caixa de entrada.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CF7D56A-10E1-3E40-A0CF-1FF081F7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84289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4F445F-C9B9-B34E-B953-75D8E62BBF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Crie os campos, e-mail, telefone e </a:t>
            </a:r>
            <a:r>
              <a:rPr lang="pt-BR" dirty="0" err="1"/>
              <a:t>url</a:t>
            </a:r>
            <a:r>
              <a:rPr lang="pt-BR" dirty="0"/>
              <a:t> no formulário de exemplo.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F71114-414B-4948-855E-01A13B07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1A8189-C882-8245-A210-7C64B415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889120"/>
            <a:ext cx="8837105" cy="2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2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6351F7-1015-6E46-B0B4-02E5D61F1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Resultado: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71E622-6EF2-3E4F-9CB3-05846342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4883D8-D194-B24F-A1C3-34E95FFA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07" y="2231697"/>
            <a:ext cx="5321559" cy="3789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418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DE792C-61A7-D14A-A808-70C7F772A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Agora nossos campos já estão devidamente identificados, não precisamos nos preocupar pois os usuários saberão exatamente como preencher os campos, certo?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DEFF5D-AACC-D442-BD82-C05A0053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883551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549CDA-B246-264A-BADB-4D0C5D7FA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Não...</a:t>
            </a:r>
          </a:p>
          <a:p>
            <a:r>
              <a:rPr lang="pt-BR" dirty="0"/>
              <a:t>Além dos rótulos, podemos utilizar </a:t>
            </a:r>
            <a:r>
              <a:rPr lang="pt-BR" dirty="0" err="1"/>
              <a:t>placeholders</a:t>
            </a:r>
            <a:r>
              <a:rPr lang="pt-BR" dirty="0"/>
              <a:t> para dar dicas ou exemplos do conteúdo que desejamos em cada campo.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BD5A65-4C44-EC44-BB5E-5631AB84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897EFB-DEF6-7E4B-B712-2EF83409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99" y="4106472"/>
            <a:ext cx="7449279" cy="10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52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2A3E5C4-D3AD-924B-B0B7-54DD521EE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Um placeholder é criado através do atributo </a:t>
            </a:r>
            <a:r>
              <a:rPr lang="pt-BR" dirty="0" err="1"/>
              <a:t>placeholder</a:t>
            </a:r>
            <a:r>
              <a:rPr lang="pt-BR" dirty="0"/>
              <a:t> do elemento input. Assim: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D5EE1FF-44F1-4F43-9DF6-92D879F1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A4DA8F-721A-4341-BAF0-A8B17520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029322"/>
            <a:ext cx="9269777" cy="18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75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FB886B-7DD1-5A43-8846-E72B61E52F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Crie o campo CPF no 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A36CB11-33E6-324C-A5E8-7D02EAB9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5CF39A-A9E5-0742-A762-4C7A33B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294208"/>
            <a:ext cx="8836917" cy="17552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9248B9-C4B5-234B-8BD9-22624477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39" y="3771847"/>
            <a:ext cx="6288010" cy="23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354BBF-0797-5848-8796-5B777A7C3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Coloque também placeholders nos outros campos que permitam isso.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5364FE-DCBC-D74B-93D2-41C5990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13798A-632C-3644-9BF9-702C9F3C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54" y="2643090"/>
            <a:ext cx="5065569" cy="374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907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B81392-1404-8F43-B956-4D48A7FE8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último elemento importante de um formulário são seus botões de controle. O primeiro deles é o botão </a:t>
            </a:r>
            <a:r>
              <a:rPr lang="pt-BR" b="1" dirty="0"/>
              <a:t>submit</a:t>
            </a:r>
            <a:r>
              <a:rPr lang="pt-BR" dirty="0"/>
              <a:t>. É por meio deste botão que os dados são enviados ao server web.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433728-11D6-B440-BA5E-B1543FC5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704D2-7837-BA4B-8CE8-2B9B136F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30" y="4172728"/>
            <a:ext cx="7202064" cy="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8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6454FC-A761-5F4A-AF41-51FE523ED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texto do botão é definido pelo atributo </a:t>
            </a:r>
            <a:r>
              <a:rPr lang="pt-BR" dirty="0" err="1"/>
              <a:t>value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278B7B-68E8-8A41-97C5-4FD038A1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D7BF25-3C06-BA4A-B639-89DF9114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588769"/>
            <a:ext cx="9529627" cy="9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6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53AA45-5DC5-CB41-930B-E4ACF5462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Os formulários são compostos vários tipos de campos, como: caixas de texto, </a:t>
            </a:r>
            <a:r>
              <a:rPr lang="pt-BR" dirty="0" err="1"/>
              <a:t>checkboxes</a:t>
            </a:r>
            <a:r>
              <a:rPr lang="pt-BR" dirty="0"/>
              <a:t>, radios, caixas de seleção, botões, entre outros componentes. Veja alguns exemplos: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63AA01-D4A1-FD4C-B2E8-68BFDB1B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249995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CCE812D-C4D0-C14E-BF0B-9F9E41B60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Há ainda os botões de </a:t>
            </a:r>
            <a:r>
              <a:rPr lang="pt-BR" b="1" dirty="0"/>
              <a:t>reset</a:t>
            </a:r>
            <a:r>
              <a:rPr lang="pt-BR" dirty="0"/>
              <a:t> que servem para reiniciar os dados do formulário. Eles são praticamente iguais aos botões submit, a única diferença é seu tipo (type).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B1ACA3A-076B-E744-B6B4-44EDBADD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A5809A-7C08-D943-9DD4-36BA72C1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3532658"/>
            <a:ext cx="8467805" cy="9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79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D627028-4752-B14A-9559-613E2E753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Exemplo: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F7E001-BB74-8E48-A588-E5BF5D4D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067B87-3D1E-A942-87A3-4E4AC8A7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0" y="2466651"/>
            <a:ext cx="10207169" cy="9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31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6D67789-3E58-804E-A126-BA8BB5A6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C36FFD-3916-0944-A174-42DFCCFB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63" y="1289146"/>
            <a:ext cx="5044103" cy="4507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04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387BD32-6EC8-3C4E-969F-26606838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CDE56-B88F-2C41-9937-76898B50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65" y="1130237"/>
            <a:ext cx="9416835" cy="32881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00A66A-F7C2-5D4A-B518-E03A1E63C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65" y="4551913"/>
            <a:ext cx="9416835" cy="11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F108C8-5293-2A4F-B015-5B21079B9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Agora partiremos para falar um pouco de cada tipo de campo diferente. Basicamente o que muda em cada tipo de campo é um atributo chamado type.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80E0A8-07A2-7D48-9D19-409C8E14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2C43E3-294B-2B4F-93EA-C15EF827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71" y="3155351"/>
            <a:ext cx="6603223" cy="1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A234EB-9BF5-8B49-B48F-866A487A3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primeiro e mais básico campo de formulário é a caixa de texto.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3EE9795-5654-E444-840D-0A4F904B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ADB0DC-0D34-2C4E-9826-00AEBB4B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0" y="2847003"/>
            <a:ext cx="6098680" cy="1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8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E0411ED-8938-964B-BF34-0801949C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 muito importante em todos os tipos de campo é o nome do campo, que é definido pelo atributo name. É por meio deste name que o Servidor consegue “pegar” os valores do formulário. Veja: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5D2EBA-4FF0-3F44-95E9-F9E622BE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171204379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2364</TotalTime>
  <Words>1000</Words>
  <Application>Microsoft Macintosh PowerPoint</Application>
  <PresentationFormat>Widescreen</PresentationFormat>
  <Paragraphs>112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1_Tema do Office</vt:lpstr>
      <vt:lpstr>Apresentação do PowerPoint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Salhab Alves</dc:creator>
  <cp:lastModifiedBy>Thiago Salhab Alves</cp:lastModifiedBy>
  <cp:revision>153</cp:revision>
  <dcterms:created xsi:type="dcterms:W3CDTF">2019-06-26T14:54:25Z</dcterms:created>
  <dcterms:modified xsi:type="dcterms:W3CDTF">2019-10-22T21:12:04Z</dcterms:modified>
</cp:coreProperties>
</file>